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Aldhabi" panose="01000000000000000000" pitchFamily="2" charset="-7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2802" autoAdjust="0"/>
  </p:normalViewPr>
  <p:slideViewPr>
    <p:cSldViewPr>
      <p:cViewPr varScale="1">
        <p:scale>
          <a:sx n="43" d="100"/>
          <a:sy n="43" d="100"/>
        </p:scale>
        <p:origin x="26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set.csv]Sheet6!PivotTable5</c:name>
    <c:fmtId val="10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ldhabi" panose="01000000000000000000" pitchFamily="2" charset="-78"/>
              <a:ea typeface="+mn-ea"/>
              <a:cs typeface="Aldhabi" panose="01000000000000000000" pitchFamily="2" charset="-78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Sheet6!$A$4:$A$9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</c:strCache>
            </c:strRef>
          </c:cat>
          <c:val>
            <c:numRef>
              <c:f>Sheet6!$B$4:$B$9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3-4E85-913C-2D3B3E51D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0486032"/>
        <c:axId val="1830477872"/>
      </c:barChart>
      <c:catAx>
        <c:axId val="183048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defRPr>
            </a:pPr>
            <a:endParaRPr lang="en-US"/>
          </a:p>
        </c:txPr>
        <c:crossAx val="1830477872"/>
        <c:crosses val="autoZero"/>
        <c:auto val="1"/>
        <c:lblAlgn val="ctr"/>
        <c:lblOffset val="100"/>
        <c:noMultiLvlLbl val="0"/>
      </c:catAx>
      <c:valAx>
        <c:axId val="183047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defRPr>
            </a:pPr>
            <a:endParaRPr lang="en-US"/>
          </a:p>
        </c:txPr>
        <c:crossAx val="183048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dhabi" panose="01000000000000000000" pitchFamily="2" charset="-78"/>
              <a:ea typeface="+mn-ea"/>
              <a:cs typeface="Aldhabi" panose="01000000000000000000" pitchFamily="2" charset="-7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4000">
          <a:latin typeface="Aldhabi" panose="01000000000000000000" pitchFamily="2" charset="-78"/>
          <a:cs typeface="Aldhabi" panose="01000000000000000000" pitchFamily="2" charset="-78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set.csv]Sheet4!PivotTable4</c:name>
    <c:fmtId val="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 w="9525"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 w="9525"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 w="9525"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5C-44E2-BF54-0687518417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5C-44E2-BF54-0687518417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5C-44E2-BF54-0687518417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45C-44E2-BF54-06875184178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45C-44E2-BF54-06875184178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45C-44E2-BF54-06875184178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45C-44E2-BF54-06875184178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145C-44E2-BF54-06875184178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145C-44E2-BF54-06875184178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145C-44E2-BF54-06875184178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145C-44E2-BF54-06875184178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145C-44E2-BF54-068751841783}"/>
              </c:ext>
            </c:extLst>
          </c:dPt>
          <c:dLbls>
            <c:spPr>
              <a:solidFill>
                <a:prstClr val="white">
                  <a:alpha val="75000"/>
                </a:prstClr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5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Sheet4!$A$4:$A$16</c:f>
              <c:strCache>
                <c:ptCount val="12"/>
                <c:pt idx="0">
                  <c:v>May</c:v>
                </c:pt>
                <c:pt idx="1">
                  <c:v>January</c:v>
                </c:pt>
                <c:pt idx="2">
                  <c:v>August</c:v>
                </c:pt>
                <c:pt idx="3">
                  <c:v>December</c:v>
                </c:pt>
                <c:pt idx="4">
                  <c:v>July</c:v>
                </c:pt>
                <c:pt idx="5">
                  <c:v>October</c:v>
                </c:pt>
                <c:pt idx="6">
                  <c:v>November</c:v>
                </c:pt>
                <c:pt idx="7">
                  <c:v>September</c:v>
                </c:pt>
                <c:pt idx="8">
                  <c:v>June</c:v>
                </c:pt>
                <c:pt idx="9">
                  <c:v>March</c:v>
                </c:pt>
                <c:pt idx="10">
                  <c:v>April</c:v>
                </c:pt>
                <c:pt idx="11">
                  <c:v>February</c:v>
                </c:pt>
              </c:strCache>
            </c:strRef>
          </c:cat>
          <c:val>
            <c:numRef>
              <c:f>Sheet4!$B$4:$B$16</c:f>
              <c:numCache>
                <c:formatCode>General</c:formatCode>
                <c:ptCount val="12"/>
                <c:pt idx="0">
                  <c:v>2138</c:v>
                </c:pt>
                <c:pt idx="1">
                  <c:v>2126</c:v>
                </c:pt>
                <c:pt idx="2">
                  <c:v>2114</c:v>
                </c:pt>
                <c:pt idx="3">
                  <c:v>2092</c:v>
                </c:pt>
                <c:pt idx="4">
                  <c:v>2070</c:v>
                </c:pt>
                <c:pt idx="5">
                  <c:v>2056</c:v>
                </c:pt>
                <c:pt idx="6">
                  <c:v>2034</c:v>
                </c:pt>
                <c:pt idx="7">
                  <c:v>2022</c:v>
                </c:pt>
                <c:pt idx="8">
                  <c:v>2021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45C-44E2-BF54-06875184178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25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352197" y="0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407929" y="783230"/>
            <a:ext cx="8447814" cy="8359248"/>
            <a:chOff x="404039" y="-54740"/>
            <a:chExt cx="11263752" cy="11145663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414910" y="-65611"/>
              <a:ext cx="10197250" cy="10218992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808633" y="1377356"/>
            <a:ext cx="6711238" cy="569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and Visualization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>
            <a:extLst>
              <a:ext uri="{FF2B5EF4-FFF2-40B4-BE49-F238E27FC236}">
                <a16:creationId xmlns:a16="http://schemas.microsoft.com/office/drawing/2014/main" id="{78D25715-0892-5ABD-3E27-DF9165C1E0DA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FCB4F-0E10-2F4A-AF39-15214ABD10DA}"/>
              </a:ext>
            </a:extLst>
          </p:cNvPr>
          <p:cNvSpPr txBox="1"/>
          <p:nvPr/>
        </p:nvSpPr>
        <p:spPr>
          <a:xfrm>
            <a:off x="4114800" y="876300"/>
            <a:ext cx="11963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b="0" i="0" dirty="0">
                <a:solidFill>
                  <a:srgbClr val="000000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What was the month with the most posts?</a:t>
            </a:r>
          </a:p>
          <a:p>
            <a:br>
              <a:rPr lang="en-US" sz="1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IN" sz="18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5E4EEF6-2BD6-D7B5-F6B5-FB1F5A2CDD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639840"/>
              </p:ext>
            </p:extLst>
          </p:nvPr>
        </p:nvGraphicFramePr>
        <p:xfrm>
          <a:off x="4148254" y="1866900"/>
          <a:ext cx="11963400" cy="796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733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17703" y="1609203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A7C912-BCF2-7923-48CE-E97EB268E951}"/>
              </a:ext>
            </a:extLst>
          </p:cNvPr>
          <p:cNvSpPr txBox="1"/>
          <p:nvPr/>
        </p:nvSpPr>
        <p:spPr>
          <a:xfrm>
            <a:off x="11774160" y="2838364"/>
            <a:ext cx="60566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latin typeface="Aldhabi" panose="01000000000000000000" pitchFamily="2" charset="-78"/>
                <a:cs typeface="Aldhabi" panose="01000000000000000000" pitchFamily="2" charset="-78"/>
              </a:rPr>
              <a:t>We're supporting Social Buzz with scaling and IPO preparations, including audits, content analysis, and recommendations for success.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6970" y="2493430"/>
            <a:ext cx="10215723" cy="4576903"/>
            <a:chOff x="-11670" y="0"/>
            <a:chExt cx="11576261" cy="405395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670" y="2213834"/>
              <a:ext cx="11564591" cy="1840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99198" y="1909667"/>
            <a:ext cx="9406614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Social Buzz, a social media &amp; content creation company with 500 million monthly users, seeks an advisory firm's expertise for an upcoming IPO. They require an audit of their big data practices, recommendations for a successful IPO, and analysis of top content categories. The engagement includes tasks such as creating a best practices presentation, data extraction, on-site audit, and technology architecture workshop.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>
                <a:solidFill>
                  <a:schemeClr val="bg1"/>
                </a:solidFill>
              </a:rPr>
              <a:t>			- Rapid growth and scaling challenges for 			Social Buzz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	- Overwhelming amount of unstructured 			data generated daily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	- Limited internal resources to manage the 			scale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	- Lack of expertise in data best practices 			and IPO preparation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	- Need for external guidance and support 			in managing big data and ensuring IPO.</a:t>
            </a:r>
            <a:endParaRPr lang="en-AU" sz="3200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611A4A-EDBE-8277-9EAC-D5A08D7AC22E}"/>
              </a:ext>
            </a:extLst>
          </p:cNvPr>
          <p:cNvSpPr txBox="1"/>
          <p:nvPr/>
        </p:nvSpPr>
        <p:spPr>
          <a:xfrm>
            <a:off x="13981007" y="1825527"/>
            <a:ext cx="4306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Chief Technical Architect </a:t>
            </a:r>
          </a:p>
          <a:p>
            <a:pPr algn="ctr"/>
            <a:r>
              <a:rPr lang="en-IN" sz="4000" b="1" dirty="0">
                <a:latin typeface="Aldhabi" panose="01000000000000000000" pitchFamily="2" charset="-78"/>
                <a:cs typeface="Aldhabi" panose="01000000000000000000" pitchFamily="2" charset="-78"/>
              </a:rPr>
              <a:t>Andrew Fleming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80070-1AA9-D85E-3F4B-29F0E17458CE}"/>
              </a:ext>
            </a:extLst>
          </p:cNvPr>
          <p:cNvSpPr txBox="1"/>
          <p:nvPr/>
        </p:nvSpPr>
        <p:spPr>
          <a:xfrm>
            <a:off x="13910934" y="4798993"/>
            <a:ext cx="4306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Senior Principle</a:t>
            </a:r>
          </a:p>
          <a:p>
            <a:pPr algn="ctr"/>
            <a:r>
              <a:rPr lang="en-IN" sz="4000" b="1" dirty="0">
                <a:latin typeface="Aldhabi" panose="01000000000000000000" pitchFamily="2" charset="-78"/>
                <a:cs typeface="Aldhabi" panose="01000000000000000000" pitchFamily="2" charset="-78"/>
              </a:rPr>
              <a:t>Marcus </a:t>
            </a:r>
            <a:r>
              <a:rPr lang="en-IN" sz="40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Rompton</a:t>
            </a:r>
            <a:endParaRPr lang="en-IN" sz="4000" b="1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59380C-A777-F997-8D8A-36D715B3E4F7}"/>
              </a:ext>
            </a:extLst>
          </p:cNvPr>
          <p:cNvSpPr txBox="1"/>
          <p:nvPr/>
        </p:nvSpPr>
        <p:spPr>
          <a:xfrm>
            <a:off x="13981008" y="7565557"/>
            <a:ext cx="4236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Data Analyst</a:t>
            </a:r>
          </a:p>
          <a:p>
            <a:pPr algn="ctr"/>
            <a:r>
              <a:rPr lang="en-IN" sz="4000" b="1" dirty="0">
                <a:latin typeface="Aldhabi" panose="01000000000000000000" pitchFamily="2" charset="-78"/>
                <a:cs typeface="Aldhabi" panose="01000000000000000000" pitchFamily="2" charset="-78"/>
              </a:rPr>
              <a:t>Aman Kumar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C78CEF-C99E-B665-B657-6D214E136F99}"/>
              </a:ext>
            </a:extLst>
          </p:cNvPr>
          <p:cNvSpPr txBox="1"/>
          <p:nvPr/>
        </p:nvSpPr>
        <p:spPr>
          <a:xfrm>
            <a:off x="4743441" y="1381322"/>
            <a:ext cx="5041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ldhabi" panose="020F0502020204030204" pitchFamily="2" charset="-78"/>
                <a:cs typeface="Aldhabi" panose="020F0502020204030204" pitchFamily="2" charset="-78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12C2B-907F-A158-4C42-D4B29FF83E15}"/>
              </a:ext>
            </a:extLst>
          </p:cNvPr>
          <p:cNvSpPr txBox="1"/>
          <p:nvPr/>
        </p:nvSpPr>
        <p:spPr>
          <a:xfrm>
            <a:off x="6115267" y="2920826"/>
            <a:ext cx="428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197E38-EC9F-75C7-E9C4-FD39554E6BE5}"/>
              </a:ext>
            </a:extLst>
          </p:cNvPr>
          <p:cNvSpPr txBox="1"/>
          <p:nvPr/>
        </p:nvSpPr>
        <p:spPr>
          <a:xfrm>
            <a:off x="8092503" y="4471693"/>
            <a:ext cx="3921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681B7D-4F00-E0AB-46A7-82AE73BF3EAE}"/>
              </a:ext>
            </a:extLst>
          </p:cNvPr>
          <p:cNvSpPr txBox="1"/>
          <p:nvPr/>
        </p:nvSpPr>
        <p:spPr>
          <a:xfrm>
            <a:off x="10053463" y="6065121"/>
            <a:ext cx="3837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51CCB2-455D-5411-EABB-D139639DB561}"/>
              </a:ext>
            </a:extLst>
          </p:cNvPr>
          <p:cNvSpPr txBox="1"/>
          <p:nvPr/>
        </p:nvSpPr>
        <p:spPr>
          <a:xfrm>
            <a:off x="11549334" y="7928289"/>
            <a:ext cx="469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Overseas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867883-C49E-E280-0072-8B51EEB1E8A9}"/>
              </a:ext>
            </a:extLst>
          </p:cNvPr>
          <p:cNvSpPr txBox="1"/>
          <p:nvPr/>
        </p:nvSpPr>
        <p:spPr>
          <a:xfrm>
            <a:off x="12310147" y="4032285"/>
            <a:ext cx="38525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May</a:t>
            </a:r>
          </a:p>
          <a:p>
            <a:pPr algn="ctr"/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month Got the most posts</a:t>
            </a:r>
            <a:endParaRPr lang="en-IN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9DDDA-4B62-AB7E-0744-22366DC7373F}"/>
              </a:ext>
            </a:extLst>
          </p:cNvPr>
          <p:cNvSpPr txBox="1"/>
          <p:nvPr/>
        </p:nvSpPr>
        <p:spPr>
          <a:xfrm>
            <a:off x="2127159" y="4053658"/>
            <a:ext cx="37979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0" i="0" dirty="0">
                <a:solidFill>
                  <a:srgbClr val="000000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16</a:t>
            </a:r>
          </a:p>
          <a:p>
            <a:pPr algn="ctr"/>
            <a:r>
              <a:rPr lang="en-US" sz="4800" b="0" i="0" dirty="0">
                <a:solidFill>
                  <a:srgbClr val="000000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Unique Categories are there in Data</a:t>
            </a:r>
          </a:p>
          <a:p>
            <a:endParaRPr lang="en-IN" sz="4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B48BF-D77E-97AE-764D-7F01E969B1A8}"/>
              </a:ext>
            </a:extLst>
          </p:cNvPr>
          <p:cNvSpPr txBox="1"/>
          <p:nvPr/>
        </p:nvSpPr>
        <p:spPr>
          <a:xfrm>
            <a:off x="7161628" y="3921860"/>
            <a:ext cx="34120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800" dirty="0">
                <a:latin typeface="Aldhabi" panose="01000000000000000000" pitchFamily="2" charset="-78"/>
                <a:cs typeface="Aldhabi" panose="01000000000000000000" pitchFamily="2" charset="-78"/>
              </a:rPr>
              <a:t>1897</a:t>
            </a:r>
          </a:p>
          <a:p>
            <a:pPr algn="ctr"/>
            <a:r>
              <a:rPr lang="en-IN" sz="4800" dirty="0">
                <a:latin typeface="Aldhabi" panose="01000000000000000000" pitchFamily="2" charset="-78"/>
                <a:cs typeface="Aldhabi" panose="01000000000000000000" pitchFamily="2" charset="-78"/>
              </a:rPr>
              <a:t>Highest for Animal 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C97E88-1057-94E0-9837-34158874A88F}"/>
              </a:ext>
            </a:extLst>
          </p:cNvPr>
          <p:cNvSpPr txBox="1"/>
          <p:nvPr/>
        </p:nvSpPr>
        <p:spPr>
          <a:xfrm>
            <a:off x="2386482" y="723900"/>
            <a:ext cx="1559671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b="0" i="0" dirty="0"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How many unique categories are there?</a:t>
            </a:r>
            <a:endParaRPr lang="en-IN" sz="5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D754398-1F97-2F83-0AC2-112607F02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912866"/>
              </p:ext>
            </p:extLst>
          </p:nvPr>
        </p:nvGraphicFramePr>
        <p:xfrm>
          <a:off x="6019800" y="1943100"/>
          <a:ext cx="8267700" cy="7934325"/>
        </p:xfrm>
        <a:graphic>
          <a:graphicData uri="http://schemas.openxmlformats.org/drawingml/2006/table">
            <a:tbl>
              <a:tblPr/>
              <a:tblGrid>
                <a:gridCol w="8267700">
                  <a:extLst>
                    <a:ext uri="{9D8B030D-6E8A-4147-A177-3AD203B41FA5}">
                      <a16:colId xmlns:a16="http://schemas.microsoft.com/office/drawing/2014/main" val="602592975"/>
                    </a:ext>
                  </a:extLst>
                </a:gridCol>
              </a:tblGrid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3406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261639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71174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7706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8734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45341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41998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382567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391629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64982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98255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080752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826058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72422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69375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149483"/>
                  </a:ext>
                </a:extLst>
              </a:tr>
              <a:tr h="399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3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260DF-0D1F-062E-55C8-8FCC8825FC76}"/>
              </a:ext>
            </a:extLst>
          </p:cNvPr>
          <p:cNvSpPr txBox="1"/>
          <p:nvPr/>
        </p:nvSpPr>
        <p:spPr>
          <a:xfrm>
            <a:off x="5181600" y="673557"/>
            <a:ext cx="11243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0" i="0" dirty="0">
                <a:solidFill>
                  <a:srgbClr val="000000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How many reactions are there to the most popular category?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DEF7434-1E63-8C50-18B8-45CFE01FED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205420"/>
              </p:ext>
            </p:extLst>
          </p:nvPr>
        </p:nvGraphicFramePr>
        <p:xfrm>
          <a:off x="3983627" y="1618511"/>
          <a:ext cx="13639800" cy="784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322</Words>
  <Application>Microsoft Office PowerPoint</Application>
  <PresentationFormat>Custom</PresentationFormat>
  <Paragraphs>109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Clear Sans Regular Bold</vt:lpstr>
      <vt:lpstr>Arial</vt:lpstr>
      <vt:lpstr>Calibri</vt:lpstr>
      <vt:lpstr>Aldhabi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Aman Kumar</cp:lastModifiedBy>
  <cp:revision>16</cp:revision>
  <dcterms:created xsi:type="dcterms:W3CDTF">2006-08-16T00:00:00Z</dcterms:created>
  <dcterms:modified xsi:type="dcterms:W3CDTF">2023-07-09T13:50:42Z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2023-07-09T12:27:15Z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2c0adc12-c33c-485e-a8e8-c566cb5dc4bd</vt:lpwstr>
  </property>
  <property fmtid="{D5CDD505-2E9C-101B-9397-08002B2CF9AE}" pid="7" name="MSIP_Label_defa4170-0d19-0005-0004-bc88714345d2_ActionId">
    <vt:lpwstr>41830652-d10b-4f9c-a26a-90cc4e43b0a3</vt:lpwstr>
  </property>
  <property fmtid="{D5CDD505-2E9C-101B-9397-08002B2CF9AE}" pid="8" name="MSIP_Label_defa4170-0d19-0005-0004-bc88714345d2_ContentBits">
    <vt:lpwstr>0</vt:lpwstr>
  </property>
</Properties>
</file>